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3" d="100"/>
          <a:sy n="113" d="100"/>
        </p:scale>
        <p:origin x="45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5259A32-927D-4533-B540-968EB694DA2F}" type="datetimeFigureOut">
              <a:rPr lang="en-IN" smtClean="0"/>
              <a:t>14-11-2023</a:t>
            </a:fld>
            <a:endParaRPr lang="en-IN"/>
          </a:p>
        </p:txBody>
      </p:sp>
      <p:sp>
        <p:nvSpPr>
          <p:cNvPr id="5" name="Footer Placeholder 4"/>
          <p:cNvSpPr>
            <a:spLocks noGrp="1"/>
          </p:cNvSpPr>
          <p:nvPr>
            <p:ph type="ftr" sz="quarter" idx="11"/>
          </p:nvPr>
        </p:nvSpPr>
        <p:spPr>
          <a:xfrm>
            <a:off x="2416500" y="329307"/>
            <a:ext cx="4973915" cy="309201"/>
          </a:xfrm>
        </p:spPr>
        <p:txBody>
          <a:bodyPr/>
          <a:lstStyle/>
          <a:p>
            <a:endParaRPr lang="en-IN"/>
          </a:p>
        </p:txBody>
      </p:sp>
      <p:sp>
        <p:nvSpPr>
          <p:cNvPr id="6" name="Slide Number Placeholder 5"/>
          <p:cNvSpPr>
            <a:spLocks noGrp="1"/>
          </p:cNvSpPr>
          <p:nvPr>
            <p:ph type="sldNum" sz="quarter" idx="12"/>
          </p:nvPr>
        </p:nvSpPr>
        <p:spPr>
          <a:xfrm>
            <a:off x="1437664" y="798973"/>
            <a:ext cx="811019" cy="503578"/>
          </a:xfrm>
        </p:spPr>
        <p:txBody>
          <a:bodyPr/>
          <a:lstStyle/>
          <a:p>
            <a:fld id="{76D8F813-6985-4630-BA3E-7D4C285DB6D2}" type="slidenum">
              <a:rPr lang="en-IN" smtClean="0"/>
              <a:t>‹#›</a:t>
            </a:fld>
            <a:endParaRPr lang="en-IN"/>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48041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259A32-927D-4533-B540-968EB694DA2F}" type="datetimeFigureOut">
              <a:rPr lang="en-IN" smtClean="0"/>
              <a:t>14-11-2023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6D8F813-6985-4630-BA3E-7D4C285DB6D2}" type="slidenum">
              <a:rPr lang="en-IN" smtClean="0"/>
              <a:t>‹#›</a:t>
            </a:fld>
            <a:endParaRPr lang="en-IN"/>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72068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259A32-927D-4533-B540-968EB694DA2F}" type="datetimeFigureOut">
              <a:rPr lang="en-IN" smtClean="0"/>
              <a:t>14-11-2023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6D8F813-6985-4630-BA3E-7D4C285DB6D2}" type="slidenum">
              <a:rPr lang="en-IN" smtClean="0"/>
              <a:t>‹#›</a:t>
            </a:fld>
            <a:endParaRPr lang="en-IN"/>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2485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259A32-927D-4533-B540-968EB694DA2F}" type="datetimeFigureOut">
              <a:rPr lang="en-IN" smtClean="0"/>
              <a:t>14-11-2023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6D8F813-6985-4630-BA3E-7D4C285DB6D2}" type="slidenum">
              <a:rPr lang="en-IN" smtClean="0"/>
              <a:t>‹#›</a:t>
            </a:fld>
            <a:endParaRPr lang="en-IN"/>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66487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5259A32-927D-4533-B540-968EB694DA2F}" type="datetimeFigureOut">
              <a:rPr lang="en-IN" smtClean="0"/>
              <a:t>14-11-2023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6D8F813-6985-4630-BA3E-7D4C285DB6D2}" type="slidenum">
              <a:rPr lang="en-IN" smtClean="0"/>
              <a:t>‹#›</a:t>
            </a:fld>
            <a:endParaRPr lang="en-IN"/>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37522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5259A32-927D-4533-B540-968EB694DA2F}" type="datetimeFigureOut">
              <a:rPr lang="en-IN" smtClean="0"/>
              <a:t>14-11-2023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6D8F813-6985-4630-BA3E-7D4C285DB6D2}" type="slidenum">
              <a:rPr lang="en-IN" smtClean="0"/>
              <a:t>‹#›</a:t>
            </a:fld>
            <a:endParaRPr lang="en-IN"/>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14806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5259A32-927D-4533-B540-968EB694DA2F}" type="datetimeFigureOut">
              <a:rPr lang="en-IN" smtClean="0"/>
              <a:t>14-11-2023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76D8F813-6985-4630-BA3E-7D4C285DB6D2}" type="slidenum">
              <a:rPr lang="en-IN" smtClean="0"/>
              <a:t>‹#›</a:t>
            </a:fld>
            <a:endParaRPr lang="en-IN"/>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79974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5259A32-927D-4533-B540-968EB694DA2F}" type="datetimeFigureOut">
              <a:rPr lang="en-IN" smtClean="0"/>
              <a:t>14-11-2023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76D8F813-6985-4630-BA3E-7D4C285DB6D2}" type="slidenum">
              <a:rPr lang="en-IN" smtClean="0"/>
              <a:t>‹#›</a:t>
            </a:fld>
            <a:endParaRPr lang="en-IN"/>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93700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259A32-927D-4533-B540-968EB694DA2F}" type="datetimeFigureOut">
              <a:rPr lang="en-IN" smtClean="0"/>
              <a:t>14-11-2023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76D8F813-6985-4630-BA3E-7D4C285DB6D2}" type="slidenum">
              <a:rPr lang="en-IN" smtClean="0"/>
              <a:t>‹#›</a:t>
            </a:fld>
            <a:endParaRPr lang="en-IN"/>
          </a:p>
        </p:txBody>
      </p:sp>
    </p:spTree>
    <p:extLst>
      <p:ext uri="{BB962C8B-B14F-4D97-AF65-F5344CB8AC3E}">
        <p14:creationId xmlns:p14="http://schemas.microsoft.com/office/powerpoint/2010/main" val="3727254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5259A32-927D-4533-B540-968EB694DA2F}" type="datetimeFigureOut">
              <a:rPr lang="en-IN" smtClean="0"/>
              <a:t>14-11-2023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6D8F813-6985-4630-BA3E-7D4C285DB6D2}" type="slidenum">
              <a:rPr lang="en-IN" smtClean="0"/>
              <a:t>‹#›</a:t>
            </a:fld>
            <a:endParaRPr lang="en-IN"/>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20611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B5259A32-927D-4533-B540-968EB694DA2F}" type="datetimeFigureOut">
              <a:rPr lang="en-IN" smtClean="0"/>
              <a:t>14-11-2023</a:t>
            </a:fld>
            <a:endParaRPr lang="en-IN"/>
          </a:p>
        </p:txBody>
      </p:sp>
      <p:sp>
        <p:nvSpPr>
          <p:cNvPr id="6" name="Footer Placeholder 5"/>
          <p:cNvSpPr>
            <a:spLocks noGrp="1"/>
          </p:cNvSpPr>
          <p:nvPr>
            <p:ph type="ftr" sz="quarter" idx="11"/>
          </p:nvPr>
        </p:nvSpPr>
        <p:spPr>
          <a:xfrm>
            <a:off x="1447382" y="318640"/>
            <a:ext cx="5541004" cy="320931"/>
          </a:xfrm>
        </p:spPr>
        <p:txBody>
          <a:bodyPr/>
          <a:lstStyle/>
          <a:p>
            <a:endParaRPr lang="en-IN"/>
          </a:p>
        </p:txBody>
      </p:sp>
      <p:sp>
        <p:nvSpPr>
          <p:cNvPr id="7" name="Slide Number Placeholder 6"/>
          <p:cNvSpPr>
            <a:spLocks noGrp="1"/>
          </p:cNvSpPr>
          <p:nvPr>
            <p:ph type="sldNum" sz="quarter" idx="12"/>
          </p:nvPr>
        </p:nvSpPr>
        <p:spPr/>
        <p:txBody>
          <a:bodyPr/>
          <a:lstStyle/>
          <a:p>
            <a:fld id="{76D8F813-6985-4630-BA3E-7D4C285DB6D2}" type="slidenum">
              <a:rPr lang="en-IN" smtClean="0"/>
              <a:t>‹#›</a:t>
            </a:fld>
            <a:endParaRPr lang="en-IN"/>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34990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B5259A32-927D-4533-B540-968EB694DA2F}" type="datetimeFigureOut">
              <a:rPr lang="en-IN" smtClean="0"/>
              <a:t>14-11-2023</a:t>
            </a:fld>
            <a:endParaRPr lang="en-IN"/>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76D8F813-6985-4630-BA3E-7D4C285DB6D2}" type="slidenum">
              <a:rPr lang="en-IN" smtClean="0"/>
              <a:t>‹#›</a:t>
            </a:fld>
            <a:endParaRPr lang="en-IN"/>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56585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1795D-EE8A-8396-1FB0-33D37B7D1500}"/>
              </a:ext>
            </a:extLst>
          </p:cNvPr>
          <p:cNvSpPr>
            <a:spLocks noGrp="1"/>
          </p:cNvSpPr>
          <p:nvPr>
            <p:ph type="ctrTitle"/>
          </p:nvPr>
        </p:nvSpPr>
        <p:spPr/>
        <p:txBody>
          <a:bodyPr/>
          <a:lstStyle/>
          <a:p>
            <a:r>
              <a:rPr lang="en-IN" b="1" i="0" dirty="0">
                <a:solidFill>
                  <a:srgbClr val="323232"/>
                </a:solidFill>
                <a:effectLst/>
                <a:latin typeface="Arial" panose="020B0604020202020204" pitchFamily="34" charset="0"/>
              </a:rPr>
              <a:t>security policy</a:t>
            </a:r>
            <a:endParaRPr lang="en-IN" dirty="0"/>
          </a:p>
        </p:txBody>
      </p:sp>
      <p:sp>
        <p:nvSpPr>
          <p:cNvPr id="3" name="Subtitle 2">
            <a:extLst>
              <a:ext uri="{FF2B5EF4-FFF2-40B4-BE49-F238E27FC236}">
                <a16:creationId xmlns:a16="http://schemas.microsoft.com/office/drawing/2014/main" id="{932C2274-A0C4-6C4A-62E2-C6D6FE6448F3}"/>
              </a:ext>
            </a:extLst>
          </p:cNvPr>
          <p:cNvSpPr>
            <a:spLocks noGrp="1"/>
          </p:cNvSpPr>
          <p:nvPr>
            <p:ph type="subTitle" idx="1"/>
          </p:nvPr>
        </p:nvSpPr>
        <p:spPr/>
        <p:txBody>
          <a:bodyPr/>
          <a:lstStyle/>
          <a:p>
            <a:r>
              <a:rPr lang="en-US" dirty="0"/>
              <a:t>What is a security policy?</a:t>
            </a:r>
            <a:endParaRPr lang="en-IN" dirty="0"/>
          </a:p>
        </p:txBody>
      </p:sp>
      <p:pic>
        <p:nvPicPr>
          <p:cNvPr id="4" name="Picture 3">
            <a:extLst>
              <a:ext uri="{FF2B5EF4-FFF2-40B4-BE49-F238E27FC236}">
                <a16:creationId xmlns:a16="http://schemas.microsoft.com/office/drawing/2014/main" id="{E61A7EE7-347B-F4E9-3742-CD48510CFF7E}"/>
              </a:ext>
            </a:extLst>
          </p:cNvPr>
          <p:cNvPicPr>
            <a:picLocks noChangeAspect="1"/>
          </p:cNvPicPr>
          <p:nvPr/>
        </p:nvPicPr>
        <p:blipFill>
          <a:blip r:embed="rId2"/>
          <a:stretch>
            <a:fillRect/>
          </a:stretch>
        </p:blipFill>
        <p:spPr>
          <a:xfrm>
            <a:off x="10361047" y="210465"/>
            <a:ext cx="1656871" cy="460654"/>
          </a:xfrm>
          <a:prstGeom prst="rect">
            <a:avLst/>
          </a:prstGeom>
        </p:spPr>
      </p:pic>
    </p:spTree>
    <p:extLst>
      <p:ext uri="{BB962C8B-B14F-4D97-AF65-F5344CB8AC3E}">
        <p14:creationId xmlns:p14="http://schemas.microsoft.com/office/powerpoint/2010/main" val="40429532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8EF56-020F-B8EB-B002-EA5BA9B3A5F6}"/>
              </a:ext>
            </a:extLst>
          </p:cNvPr>
          <p:cNvSpPr>
            <a:spLocks noGrp="1"/>
          </p:cNvSpPr>
          <p:nvPr>
            <p:ph type="title"/>
          </p:nvPr>
        </p:nvSpPr>
        <p:spPr/>
        <p:txBody>
          <a:bodyPr/>
          <a:lstStyle/>
          <a:p>
            <a:r>
              <a:rPr lang="en-IN" dirty="0"/>
              <a:t>Types of security policies</a:t>
            </a:r>
          </a:p>
        </p:txBody>
      </p:sp>
      <p:sp>
        <p:nvSpPr>
          <p:cNvPr id="3" name="Content Placeholder 2">
            <a:extLst>
              <a:ext uri="{FF2B5EF4-FFF2-40B4-BE49-F238E27FC236}">
                <a16:creationId xmlns:a16="http://schemas.microsoft.com/office/drawing/2014/main" id="{EA330E7E-D363-1135-66C7-E9B8C7AF9198}"/>
              </a:ext>
            </a:extLst>
          </p:cNvPr>
          <p:cNvSpPr>
            <a:spLocks noGrp="1"/>
          </p:cNvSpPr>
          <p:nvPr>
            <p:ph idx="1"/>
          </p:nvPr>
        </p:nvSpPr>
        <p:spPr/>
        <p:txBody>
          <a:bodyPr/>
          <a:lstStyle/>
          <a:p>
            <a:r>
              <a:rPr lang="en-IN" dirty="0"/>
              <a:t>Organizational</a:t>
            </a:r>
          </a:p>
          <a:p>
            <a:r>
              <a:rPr lang="en-IN" dirty="0"/>
              <a:t>System-specific</a:t>
            </a:r>
          </a:p>
          <a:p>
            <a:r>
              <a:rPr lang="en-IN" dirty="0"/>
              <a:t>Issue-specific</a:t>
            </a:r>
          </a:p>
        </p:txBody>
      </p:sp>
      <p:pic>
        <p:nvPicPr>
          <p:cNvPr id="4" name="Picture 3">
            <a:extLst>
              <a:ext uri="{FF2B5EF4-FFF2-40B4-BE49-F238E27FC236}">
                <a16:creationId xmlns:a16="http://schemas.microsoft.com/office/drawing/2014/main" id="{47EE45DC-A829-6D22-1C7F-2C519E954A30}"/>
              </a:ext>
            </a:extLst>
          </p:cNvPr>
          <p:cNvPicPr>
            <a:picLocks noChangeAspect="1"/>
          </p:cNvPicPr>
          <p:nvPr/>
        </p:nvPicPr>
        <p:blipFill>
          <a:blip r:embed="rId2"/>
          <a:stretch>
            <a:fillRect/>
          </a:stretch>
        </p:blipFill>
        <p:spPr>
          <a:xfrm>
            <a:off x="10361047" y="210465"/>
            <a:ext cx="1656871" cy="460654"/>
          </a:xfrm>
          <a:prstGeom prst="rect">
            <a:avLst/>
          </a:prstGeom>
        </p:spPr>
      </p:pic>
    </p:spTree>
    <p:extLst>
      <p:ext uri="{BB962C8B-B14F-4D97-AF65-F5344CB8AC3E}">
        <p14:creationId xmlns:p14="http://schemas.microsoft.com/office/powerpoint/2010/main" val="28390265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81527-852F-7190-0D25-BE1836EE0B36}"/>
              </a:ext>
            </a:extLst>
          </p:cNvPr>
          <p:cNvSpPr>
            <a:spLocks noGrp="1"/>
          </p:cNvSpPr>
          <p:nvPr>
            <p:ph type="title"/>
          </p:nvPr>
        </p:nvSpPr>
        <p:spPr/>
        <p:txBody>
          <a:bodyPr/>
          <a:lstStyle/>
          <a:p>
            <a:r>
              <a:rPr lang="en-US" dirty="0"/>
              <a:t>What is a security policy?</a:t>
            </a:r>
            <a:endParaRPr lang="en-IN" dirty="0"/>
          </a:p>
        </p:txBody>
      </p:sp>
      <p:sp>
        <p:nvSpPr>
          <p:cNvPr id="3" name="Content Placeholder 2">
            <a:extLst>
              <a:ext uri="{FF2B5EF4-FFF2-40B4-BE49-F238E27FC236}">
                <a16:creationId xmlns:a16="http://schemas.microsoft.com/office/drawing/2014/main" id="{3EB52E09-7988-C531-40D3-B505D0215E08}"/>
              </a:ext>
            </a:extLst>
          </p:cNvPr>
          <p:cNvSpPr>
            <a:spLocks noGrp="1"/>
          </p:cNvSpPr>
          <p:nvPr>
            <p:ph idx="1"/>
          </p:nvPr>
        </p:nvSpPr>
        <p:spPr/>
        <p:txBody>
          <a:bodyPr>
            <a:normAutofit lnSpcReduction="10000"/>
          </a:bodyPr>
          <a:lstStyle/>
          <a:p>
            <a:r>
              <a:rPr lang="en-US" dirty="0"/>
              <a:t>A security policy is a document that states in writing how a company plans to protect its physical and information technology (IT) assets. Security policies are living documents that are continuously updated and changing as technologies, vulnerabilities and security requirements change.</a:t>
            </a:r>
          </a:p>
          <a:p>
            <a:r>
              <a:rPr lang="en-US" dirty="0"/>
              <a:t>A company's security policy may include an acceptable use policy. These describe how the company plans to educate its employees about protecting the company's assets. They also include an explanation of how security measurements will be carried out and enforced, and a procedure for evaluating the effectiveness of the policy to ensure that necessary corrections are made.</a:t>
            </a:r>
            <a:endParaRPr lang="en-IN" dirty="0"/>
          </a:p>
        </p:txBody>
      </p:sp>
      <p:pic>
        <p:nvPicPr>
          <p:cNvPr id="4" name="Picture 3">
            <a:extLst>
              <a:ext uri="{FF2B5EF4-FFF2-40B4-BE49-F238E27FC236}">
                <a16:creationId xmlns:a16="http://schemas.microsoft.com/office/drawing/2014/main" id="{41503C7C-A731-2886-F90F-DD25AFE11F6D}"/>
              </a:ext>
            </a:extLst>
          </p:cNvPr>
          <p:cNvPicPr>
            <a:picLocks noChangeAspect="1"/>
          </p:cNvPicPr>
          <p:nvPr/>
        </p:nvPicPr>
        <p:blipFill>
          <a:blip r:embed="rId2"/>
          <a:stretch>
            <a:fillRect/>
          </a:stretch>
        </p:blipFill>
        <p:spPr>
          <a:xfrm>
            <a:off x="10361047" y="210465"/>
            <a:ext cx="1656871" cy="460654"/>
          </a:xfrm>
          <a:prstGeom prst="rect">
            <a:avLst/>
          </a:prstGeom>
        </p:spPr>
      </p:pic>
    </p:spTree>
    <p:extLst>
      <p:ext uri="{BB962C8B-B14F-4D97-AF65-F5344CB8AC3E}">
        <p14:creationId xmlns:p14="http://schemas.microsoft.com/office/powerpoint/2010/main" val="3214519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B6655-7A14-7573-7025-FBAD31BCE6A7}"/>
              </a:ext>
            </a:extLst>
          </p:cNvPr>
          <p:cNvSpPr>
            <a:spLocks noGrp="1"/>
          </p:cNvSpPr>
          <p:nvPr>
            <p:ph type="title"/>
          </p:nvPr>
        </p:nvSpPr>
        <p:spPr/>
        <p:txBody>
          <a:bodyPr/>
          <a:lstStyle/>
          <a:p>
            <a:r>
              <a:rPr lang="en-US" dirty="0"/>
              <a:t>Why are security policies important?</a:t>
            </a:r>
            <a:endParaRPr lang="en-IN" dirty="0"/>
          </a:p>
        </p:txBody>
      </p:sp>
      <p:sp>
        <p:nvSpPr>
          <p:cNvPr id="3" name="Content Placeholder 2">
            <a:extLst>
              <a:ext uri="{FF2B5EF4-FFF2-40B4-BE49-F238E27FC236}">
                <a16:creationId xmlns:a16="http://schemas.microsoft.com/office/drawing/2014/main" id="{6B20BF1D-3F5F-83BB-1AAB-1F4C34C5E0FF}"/>
              </a:ext>
            </a:extLst>
          </p:cNvPr>
          <p:cNvSpPr>
            <a:spLocks noGrp="1"/>
          </p:cNvSpPr>
          <p:nvPr>
            <p:ph idx="1"/>
          </p:nvPr>
        </p:nvSpPr>
        <p:spPr/>
        <p:txBody>
          <a:bodyPr>
            <a:normAutofit/>
          </a:bodyPr>
          <a:lstStyle/>
          <a:p>
            <a:r>
              <a:rPr lang="en-US" dirty="0"/>
              <a:t>Security policies are important because they protect an organizations' assets, both physical and digital. They identify all company assets and all threats to those assets.</a:t>
            </a:r>
          </a:p>
          <a:p>
            <a:r>
              <a:rPr lang="en-US" dirty="0"/>
              <a:t>Physical security policies are aimed at protecting a company's physical assets, such as buildings and equipment, including computers and other IT equipment. Data security policies protect intellectual property from costly events, like data breaches and data leaks.</a:t>
            </a:r>
          </a:p>
        </p:txBody>
      </p:sp>
      <p:pic>
        <p:nvPicPr>
          <p:cNvPr id="4" name="Picture 3">
            <a:extLst>
              <a:ext uri="{FF2B5EF4-FFF2-40B4-BE49-F238E27FC236}">
                <a16:creationId xmlns:a16="http://schemas.microsoft.com/office/drawing/2014/main" id="{7B64BF2A-36ED-701C-901C-7F5EC756BC93}"/>
              </a:ext>
            </a:extLst>
          </p:cNvPr>
          <p:cNvPicPr>
            <a:picLocks noChangeAspect="1"/>
          </p:cNvPicPr>
          <p:nvPr/>
        </p:nvPicPr>
        <p:blipFill>
          <a:blip r:embed="rId2"/>
          <a:stretch>
            <a:fillRect/>
          </a:stretch>
        </p:blipFill>
        <p:spPr>
          <a:xfrm>
            <a:off x="10361047" y="210465"/>
            <a:ext cx="1656871" cy="460654"/>
          </a:xfrm>
          <a:prstGeom prst="rect">
            <a:avLst/>
          </a:prstGeom>
        </p:spPr>
      </p:pic>
    </p:spTree>
    <p:extLst>
      <p:ext uri="{BB962C8B-B14F-4D97-AF65-F5344CB8AC3E}">
        <p14:creationId xmlns:p14="http://schemas.microsoft.com/office/powerpoint/2010/main" val="2261077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E3012-1715-ABA9-76D7-2460E0272A13}"/>
              </a:ext>
            </a:extLst>
          </p:cNvPr>
          <p:cNvSpPr>
            <a:spLocks noGrp="1"/>
          </p:cNvSpPr>
          <p:nvPr>
            <p:ph type="title"/>
          </p:nvPr>
        </p:nvSpPr>
        <p:spPr/>
        <p:txBody>
          <a:bodyPr/>
          <a:lstStyle/>
          <a:p>
            <a:r>
              <a:rPr lang="en-IN" dirty="0"/>
              <a:t>Physical security policies</a:t>
            </a:r>
          </a:p>
        </p:txBody>
      </p:sp>
      <p:sp>
        <p:nvSpPr>
          <p:cNvPr id="3" name="Content Placeholder 2">
            <a:extLst>
              <a:ext uri="{FF2B5EF4-FFF2-40B4-BE49-F238E27FC236}">
                <a16:creationId xmlns:a16="http://schemas.microsoft.com/office/drawing/2014/main" id="{A09908CE-C287-8C20-A0E1-92D1993C73D6}"/>
              </a:ext>
            </a:extLst>
          </p:cNvPr>
          <p:cNvSpPr>
            <a:spLocks noGrp="1"/>
          </p:cNvSpPr>
          <p:nvPr>
            <p:ph idx="1"/>
          </p:nvPr>
        </p:nvSpPr>
        <p:spPr/>
        <p:txBody>
          <a:bodyPr/>
          <a:lstStyle/>
          <a:p>
            <a:r>
              <a:rPr lang="en-US" dirty="0"/>
              <a:t>Physical security policies protect all physical assets in an organization, including buildings, vehicles, inventory and machines. These assets include IT equipment, such as servers, computers and hard drives.</a:t>
            </a:r>
          </a:p>
          <a:p>
            <a:r>
              <a:rPr lang="en-US" dirty="0"/>
              <a:t>Protecting IT physical assets is particularly important because the physical devices contain company data. If a physical IT asset is compromised, the information it contains and handles is at risk. In this way, information security policies are dependent on physical security policies to keep company data safe.</a:t>
            </a:r>
            <a:endParaRPr lang="en-IN" dirty="0"/>
          </a:p>
        </p:txBody>
      </p:sp>
      <p:pic>
        <p:nvPicPr>
          <p:cNvPr id="4" name="Picture 3">
            <a:extLst>
              <a:ext uri="{FF2B5EF4-FFF2-40B4-BE49-F238E27FC236}">
                <a16:creationId xmlns:a16="http://schemas.microsoft.com/office/drawing/2014/main" id="{6F51D02E-3ADF-F428-A2F0-A3CB4E06D54A}"/>
              </a:ext>
            </a:extLst>
          </p:cNvPr>
          <p:cNvPicPr>
            <a:picLocks noChangeAspect="1"/>
          </p:cNvPicPr>
          <p:nvPr/>
        </p:nvPicPr>
        <p:blipFill>
          <a:blip r:embed="rId2"/>
          <a:stretch>
            <a:fillRect/>
          </a:stretch>
        </p:blipFill>
        <p:spPr>
          <a:xfrm>
            <a:off x="10361047" y="210465"/>
            <a:ext cx="1656871" cy="460654"/>
          </a:xfrm>
          <a:prstGeom prst="rect">
            <a:avLst/>
          </a:prstGeom>
        </p:spPr>
      </p:pic>
    </p:spTree>
    <p:extLst>
      <p:ext uri="{BB962C8B-B14F-4D97-AF65-F5344CB8AC3E}">
        <p14:creationId xmlns:p14="http://schemas.microsoft.com/office/powerpoint/2010/main" val="24536429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BBBD84-D201-BDFD-CC92-0DEAAF1E2EA7}"/>
              </a:ext>
            </a:extLst>
          </p:cNvPr>
          <p:cNvSpPr>
            <a:spLocks noGrp="1"/>
          </p:cNvSpPr>
          <p:nvPr>
            <p:ph type="title"/>
          </p:nvPr>
        </p:nvSpPr>
        <p:spPr/>
        <p:txBody>
          <a:bodyPr/>
          <a:lstStyle/>
          <a:p>
            <a:r>
              <a:rPr lang="en-IN" dirty="0"/>
              <a:t>Information security policies</a:t>
            </a:r>
          </a:p>
        </p:txBody>
      </p:sp>
      <p:sp>
        <p:nvSpPr>
          <p:cNvPr id="3" name="Content Placeholder 2">
            <a:extLst>
              <a:ext uri="{FF2B5EF4-FFF2-40B4-BE49-F238E27FC236}">
                <a16:creationId xmlns:a16="http://schemas.microsoft.com/office/drawing/2014/main" id="{14A500E5-C1F7-D7DB-D23E-08F30142CD3E}"/>
              </a:ext>
            </a:extLst>
          </p:cNvPr>
          <p:cNvSpPr>
            <a:spLocks noGrp="1"/>
          </p:cNvSpPr>
          <p:nvPr>
            <p:ph idx="1"/>
          </p:nvPr>
        </p:nvSpPr>
        <p:spPr/>
        <p:txBody>
          <a:bodyPr/>
          <a:lstStyle/>
          <a:p>
            <a:r>
              <a:rPr lang="en-US" dirty="0"/>
              <a:t>Protect valuable assets. </a:t>
            </a:r>
          </a:p>
          <a:p>
            <a:r>
              <a:rPr lang="en-US" dirty="0"/>
              <a:t>These policies help ensure the confidentiality, integrity and availability -- known as the CIA triad -- of data. </a:t>
            </a:r>
          </a:p>
          <a:p>
            <a:r>
              <a:rPr lang="en-US" dirty="0"/>
              <a:t>They are often used to protect sensitive customer data and personally identifiable information.</a:t>
            </a:r>
            <a:endParaRPr lang="en-IN" dirty="0"/>
          </a:p>
        </p:txBody>
      </p:sp>
      <p:pic>
        <p:nvPicPr>
          <p:cNvPr id="4" name="Picture 3">
            <a:extLst>
              <a:ext uri="{FF2B5EF4-FFF2-40B4-BE49-F238E27FC236}">
                <a16:creationId xmlns:a16="http://schemas.microsoft.com/office/drawing/2014/main" id="{C16C0927-D26F-3742-4836-F35E0391F560}"/>
              </a:ext>
            </a:extLst>
          </p:cNvPr>
          <p:cNvPicPr>
            <a:picLocks noChangeAspect="1"/>
          </p:cNvPicPr>
          <p:nvPr/>
        </p:nvPicPr>
        <p:blipFill>
          <a:blip r:embed="rId2"/>
          <a:stretch>
            <a:fillRect/>
          </a:stretch>
        </p:blipFill>
        <p:spPr>
          <a:xfrm>
            <a:off x="10361047" y="210465"/>
            <a:ext cx="1656871" cy="460654"/>
          </a:xfrm>
          <a:prstGeom prst="rect">
            <a:avLst/>
          </a:prstGeom>
        </p:spPr>
      </p:pic>
    </p:spTree>
    <p:extLst>
      <p:ext uri="{BB962C8B-B14F-4D97-AF65-F5344CB8AC3E}">
        <p14:creationId xmlns:p14="http://schemas.microsoft.com/office/powerpoint/2010/main" val="31754493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678F5-2F5A-B3CD-14C1-1CC17DB05C1D}"/>
              </a:ext>
            </a:extLst>
          </p:cNvPr>
          <p:cNvSpPr>
            <a:spLocks noGrp="1"/>
          </p:cNvSpPr>
          <p:nvPr>
            <p:ph type="title"/>
          </p:nvPr>
        </p:nvSpPr>
        <p:spPr/>
        <p:txBody>
          <a:bodyPr/>
          <a:lstStyle/>
          <a:p>
            <a:r>
              <a:rPr lang="en-IN" dirty="0"/>
              <a:t>Guard reputations</a:t>
            </a:r>
          </a:p>
        </p:txBody>
      </p:sp>
      <p:sp>
        <p:nvSpPr>
          <p:cNvPr id="3" name="Content Placeholder 2">
            <a:extLst>
              <a:ext uri="{FF2B5EF4-FFF2-40B4-BE49-F238E27FC236}">
                <a16:creationId xmlns:a16="http://schemas.microsoft.com/office/drawing/2014/main" id="{D04822D3-3572-F6FA-C959-34DADC5033A4}"/>
              </a:ext>
            </a:extLst>
          </p:cNvPr>
          <p:cNvSpPr>
            <a:spLocks noGrp="1"/>
          </p:cNvSpPr>
          <p:nvPr>
            <p:ph idx="1"/>
          </p:nvPr>
        </p:nvSpPr>
        <p:spPr/>
        <p:txBody>
          <a:bodyPr/>
          <a:lstStyle/>
          <a:p>
            <a:r>
              <a:rPr lang="en-US" dirty="0"/>
              <a:t>Data breaches and other information security incidents can negatively affect an organization's reputation.</a:t>
            </a:r>
            <a:endParaRPr lang="en-IN" dirty="0"/>
          </a:p>
        </p:txBody>
      </p:sp>
      <p:pic>
        <p:nvPicPr>
          <p:cNvPr id="4" name="Picture 3">
            <a:extLst>
              <a:ext uri="{FF2B5EF4-FFF2-40B4-BE49-F238E27FC236}">
                <a16:creationId xmlns:a16="http://schemas.microsoft.com/office/drawing/2014/main" id="{A7227346-B619-5F9A-547F-B4EE029E5E7D}"/>
              </a:ext>
            </a:extLst>
          </p:cNvPr>
          <p:cNvPicPr>
            <a:picLocks noChangeAspect="1"/>
          </p:cNvPicPr>
          <p:nvPr/>
        </p:nvPicPr>
        <p:blipFill>
          <a:blip r:embed="rId2"/>
          <a:stretch>
            <a:fillRect/>
          </a:stretch>
        </p:blipFill>
        <p:spPr>
          <a:xfrm>
            <a:off x="10361047" y="210465"/>
            <a:ext cx="1656871" cy="460654"/>
          </a:xfrm>
          <a:prstGeom prst="rect">
            <a:avLst/>
          </a:prstGeom>
        </p:spPr>
      </p:pic>
    </p:spTree>
    <p:extLst>
      <p:ext uri="{BB962C8B-B14F-4D97-AF65-F5344CB8AC3E}">
        <p14:creationId xmlns:p14="http://schemas.microsoft.com/office/powerpoint/2010/main" val="20200337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2C641-2B0D-9E00-E60B-7A2A7F800AB3}"/>
              </a:ext>
            </a:extLst>
          </p:cNvPr>
          <p:cNvSpPr>
            <a:spLocks noGrp="1"/>
          </p:cNvSpPr>
          <p:nvPr>
            <p:ph type="title"/>
          </p:nvPr>
        </p:nvSpPr>
        <p:spPr/>
        <p:txBody>
          <a:bodyPr/>
          <a:lstStyle/>
          <a:p>
            <a:r>
              <a:rPr lang="en-US" dirty="0"/>
              <a:t>Ensure compliance with legal and regulatory requirements</a:t>
            </a:r>
            <a:endParaRPr lang="en-IN" dirty="0"/>
          </a:p>
        </p:txBody>
      </p:sp>
      <p:sp>
        <p:nvSpPr>
          <p:cNvPr id="3" name="Content Placeholder 2">
            <a:extLst>
              <a:ext uri="{FF2B5EF4-FFF2-40B4-BE49-F238E27FC236}">
                <a16:creationId xmlns:a16="http://schemas.microsoft.com/office/drawing/2014/main" id="{25E3E208-E88F-FDB4-7028-355C14B66C1B}"/>
              </a:ext>
            </a:extLst>
          </p:cNvPr>
          <p:cNvSpPr>
            <a:spLocks noGrp="1"/>
          </p:cNvSpPr>
          <p:nvPr>
            <p:ph idx="1"/>
          </p:nvPr>
        </p:nvSpPr>
        <p:spPr/>
        <p:txBody>
          <a:bodyPr/>
          <a:lstStyle/>
          <a:p>
            <a:r>
              <a:rPr lang="en-US" dirty="0"/>
              <a:t>Many legal requirements and regulations are aimed at security sensitive information. </a:t>
            </a:r>
          </a:p>
          <a:p>
            <a:r>
              <a:rPr lang="en-US" dirty="0"/>
              <a:t>For example, Payment Card Industry Data Security Standard dictates how organizations handle consumer payment card information. </a:t>
            </a:r>
          </a:p>
          <a:p>
            <a:r>
              <a:rPr lang="en-US" dirty="0"/>
              <a:t>Health Insurance Portability and Accountability Act details how companies handle protected health information. </a:t>
            </a:r>
          </a:p>
          <a:p>
            <a:r>
              <a:rPr lang="en-US" dirty="0"/>
              <a:t>Violating these regulations can be costly.</a:t>
            </a:r>
            <a:endParaRPr lang="en-IN" dirty="0"/>
          </a:p>
        </p:txBody>
      </p:sp>
      <p:pic>
        <p:nvPicPr>
          <p:cNvPr id="4" name="Picture 3">
            <a:extLst>
              <a:ext uri="{FF2B5EF4-FFF2-40B4-BE49-F238E27FC236}">
                <a16:creationId xmlns:a16="http://schemas.microsoft.com/office/drawing/2014/main" id="{0AA6A1C7-58B0-14F3-F9BE-A5F2F3F8D128}"/>
              </a:ext>
            </a:extLst>
          </p:cNvPr>
          <p:cNvPicPr>
            <a:picLocks noChangeAspect="1"/>
          </p:cNvPicPr>
          <p:nvPr/>
        </p:nvPicPr>
        <p:blipFill>
          <a:blip r:embed="rId2"/>
          <a:stretch>
            <a:fillRect/>
          </a:stretch>
        </p:blipFill>
        <p:spPr>
          <a:xfrm>
            <a:off x="10361047" y="210465"/>
            <a:ext cx="1656871" cy="460654"/>
          </a:xfrm>
          <a:prstGeom prst="rect">
            <a:avLst/>
          </a:prstGeom>
        </p:spPr>
      </p:pic>
    </p:spTree>
    <p:extLst>
      <p:ext uri="{BB962C8B-B14F-4D97-AF65-F5344CB8AC3E}">
        <p14:creationId xmlns:p14="http://schemas.microsoft.com/office/powerpoint/2010/main" val="11564767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C8DF3-5859-4087-1ED6-5CE763927A59}"/>
              </a:ext>
            </a:extLst>
          </p:cNvPr>
          <p:cNvSpPr>
            <a:spLocks noGrp="1"/>
          </p:cNvSpPr>
          <p:nvPr>
            <p:ph type="title"/>
          </p:nvPr>
        </p:nvSpPr>
        <p:spPr/>
        <p:txBody>
          <a:bodyPr/>
          <a:lstStyle/>
          <a:p>
            <a:r>
              <a:rPr lang="en-US" dirty="0"/>
              <a:t>Dictate the role of employees</a:t>
            </a:r>
            <a:endParaRPr lang="en-IN" dirty="0"/>
          </a:p>
        </p:txBody>
      </p:sp>
      <p:sp>
        <p:nvSpPr>
          <p:cNvPr id="3" name="Content Placeholder 2">
            <a:extLst>
              <a:ext uri="{FF2B5EF4-FFF2-40B4-BE49-F238E27FC236}">
                <a16:creationId xmlns:a16="http://schemas.microsoft.com/office/drawing/2014/main" id="{66A8A9F5-89C8-2005-8704-BF6E44D86ACB}"/>
              </a:ext>
            </a:extLst>
          </p:cNvPr>
          <p:cNvSpPr>
            <a:spLocks noGrp="1"/>
          </p:cNvSpPr>
          <p:nvPr>
            <p:ph idx="1"/>
          </p:nvPr>
        </p:nvSpPr>
        <p:spPr/>
        <p:txBody>
          <a:bodyPr/>
          <a:lstStyle/>
          <a:p>
            <a:r>
              <a:rPr lang="en-US" dirty="0"/>
              <a:t>Every employee generates information that may pose a security risk. </a:t>
            </a:r>
          </a:p>
          <a:p>
            <a:r>
              <a:rPr lang="en-US" dirty="0"/>
              <a:t>Security policies provide guidance on the conduct required to protect data and intellectual </a:t>
            </a:r>
            <a:r>
              <a:rPr lang="en-US" dirty="0" err="1"/>
              <a:t>property.Identify</a:t>
            </a:r>
            <a:r>
              <a:rPr lang="en-US" dirty="0"/>
              <a:t> third-party vulnerabilities. </a:t>
            </a:r>
          </a:p>
          <a:p>
            <a:r>
              <a:rPr lang="en-US" dirty="0"/>
              <a:t>Some vulnerabilities stem from interactions with other organizations that may have different security standards. </a:t>
            </a:r>
          </a:p>
          <a:p>
            <a:r>
              <a:rPr lang="en-US" dirty="0"/>
              <a:t>Security policies help identify these potential security gaps.</a:t>
            </a:r>
          </a:p>
          <a:p>
            <a:pPr marL="0" indent="0">
              <a:buNone/>
            </a:pPr>
            <a:endParaRPr lang="en-IN" dirty="0"/>
          </a:p>
        </p:txBody>
      </p:sp>
      <p:pic>
        <p:nvPicPr>
          <p:cNvPr id="4" name="Picture 3">
            <a:extLst>
              <a:ext uri="{FF2B5EF4-FFF2-40B4-BE49-F238E27FC236}">
                <a16:creationId xmlns:a16="http://schemas.microsoft.com/office/drawing/2014/main" id="{2A8F8B07-206B-2AC1-DBFC-61FF813A2061}"/>
              </a:ext>
            </a:extLst>
          </p:cNvPr>
          <p:cNvPicPr>
            <a:picLocks noChangeAspect="1"/>
          </p:cNvPicPr>
          <p:nvPr/>
        </p:nvPicPr>
        <p:blipFill>
          <a:blip r:embed="rId2"/>
          <a:stretch>
            <a:fillRect/>
          </a:stretch>
        </p:blipFill>
        <p:spPr>
          <a:xfrm>
            <a:off x="10361047" y="210465"/>
            <a:ext cx="1656871" cy="460654"/>
          </a:xfrm>
          <a:prstGeom prst="rect">
            <a:avLst/>
          </a:prstGeom>
        </p:spPr>
      </p:pic>
    </p:spTree>
    <p:extLst>
      <p:ext uri="{BB962C8B-B14F-4D97-AF65-F5344CB8AC3E}">
        <p14:creationId xmlns:p14="http://schemas.microsoft.com/office/powerpoint/2010/main" val="131481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3FF96-D931-2EAC-ACC8-3D673BB526FD}"/>
              </a:ext>
            </a:extLst>
          </p:cNvPr>
          <p:cNvSpPr>
            <a:spLocks noGrp="1"/>
          </p:cNvSpPr>
          <p:nvPr>
            <p:ph type="title"/>
          </p:nvPr>
        </p:nvSpPr>
        <p:spPr/>
        <p:txBody>
          <a:bodyPr/>
          <a:lstStyle/>
          <a:p>
            <a:r>
              <a:rPr lang="en-US" dirty="0"/>
              <a:t>a list of the ways remote workers put data at risk</a:t>
            </a:r>
            <a:endParaRPr lang="en-IN" dirty="0"/>
          </a:p>
        </p:txBody>
      </p:sp>
      <p:pic>
        <p:nvPicPr>
          <p:cNvPr id="1026" name="Picture 2" descr="a list of the ways remote workers put data at risk">
            <a:extLst>
              <a:ext uri="{FF2B5EF4-FFF2-40B4-BE49-F238E27FC236}">
                <a16:creationId xmlns:a16="http://schemas.microsoft.com/office/drawing/2014/main" id="{5374F6F8-B362-CAD5-8B24-A3C8B61F1C07}"/>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6736" t="11013" r="2153" b="11601"/>
          <a:stretch/>
        </p:blipFill>
        <p:spPr bwMode="auto">
          <a:xfrm>
            <a:off x="3945467" y="2793999"/>
            <a:ext cx="4859866" cy="1879601"/>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9A027CE3-69E5-B314-F43B-F058F5A28338}"/>
              </a:ext>
            </a:extLst>
          </p:cNvPr>
          <p:cNvPicPr>
            <a:picLocks noChangeAspect="1"/>
          </p:cNvPicPr>
          <p:nvPr/>
        </p:nvPicPr>
        <p:blipFill>
          <a:blip r:embed="rId3"/>
          <a:stretch>
            <a:fillRect/>
          </a:stretch>
        </p:blipFill>
        <p:spPr>
          <a:xfrm>
            <a:off x="10361047" y="210465"/>
            <a:ext cx="1656871" cy="460654"/>
          </a:xfrm>
          <a:prstGeom prst="rect">
            <a:avLst/>
          </a:prstGeom>
        </p:spPr>
      </p:pic>
    </p:spTree>
    <p:extLst>
      <p:ext uri="{BB962C8B-B14F-4D97-AF65-F5344CB8AC3E}">
        <p14:creationId xmlns:p14="http://schemas.microsoft.com/office/powerpoint/2010/main" val="1746243454"/>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6</TotalTime>
  <Words>480</Words>
  <Application>Microsoft Office PowerPoint</Application>
  <PresentationFormat>Widescreen</PresentationFormat>
  <Paragraphs>32</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Gill Sans MT</vt:lpstr>
      <vt:lpstr>Gallery</vt:lpstr>
      <vt:lpstr>security policy</vt:lpstr>
      <vt:lpstr>What is a security policy?</vt:lpstr>
      <vt:lpstr>Why are security policies important?</vt:lpstr>
      <vt:lpstr>Physical security policies</vt:lpstr>
      <vt:lpstr>Information security policies</vt:lpstr>
      <vt:lpstr>Guard reputations</vt:lpstr>
      <vt:lpstr>Ensure compliance with legal and regulatory requirements</vt:lpstr>
      <vt:lpstr>Dictate the role of employees</vt:lpstr>
      <vt:lpstr>a list of the ways remote workers put data at risk</vt:lpstr>
      <vt:lpstr>Types of security policies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security policy</dc:title>
  <dc:creator>Karthick BLT</dc:creator>
  <cp:lastModifiedBy>Karthick BLT</cp:lastModifiedBy>
  <cp:revision>1</cp:revision>
  <dcterms:created xsi:type="dcterms:W3CDTF">2023-11-13T21:47:05Z</dcterms:created>
  <dcterms:modified xsi:type="dcterms:W3CDTF">2023-11-13T21:53:55Z</dcterms:modified>
</cp:coreProperties>
</file>